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2" r:id="rId3"/>
    <p:sldId id="264" r:id="rId4"/>
    <p:sldId id="284" r:id="rId5"/>
    <p:sldId id="274" r:id="rId6"/>
    <p:sldId id="288" r:id="rId7"/>
    <p:sldId id="304" r:id="rId8"/>
    <p:sldId id="303" r:id="rId9"/>
    <p:sldId id="289" r:id="rId10"/>
    <p:sldId id="298" r:id="rId11"/>
    <p:sldId id="290" r:id="rId12"/>
    <p:sldId id="302" r:id="rId13"/>
    <p:sldId id="305" r:id="rId14"/>
    <p:sldId id="292" r:id="rId15"/>
    <p:sldId id="291" r:id="rId16"/>
    <p:sldId id="301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0D62B8"/>
    <a:srgbClr val="8BC540"/>
    <a:srgbClr val="CCECFF"/>
    <a:srgbClr val="CCFFFF"/>
    <a:srgbClr val="EB5A28"/>
    <a:srgbClr val="FF6600"/>
    <a:srgbClr val="FF9933"/>
    <a:srgbClr val="54A836"/>
    <a:srgbClr val="E240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7D957-E192-4377-B140-2B06CAC9153B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78A0-1F7C-4412-8BD8-18CD26EDD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89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Добавить</a:t>
            </a:r>
            <a:r>
              <a:rPr lang="ru-RU" baseline="0" smtClean="0"/>
              <a:t> в описательную часть информацию. Лагерь представляет собой благоустроенную, охраняемую территорию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работы педагогического отряда и смен в лагере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Перенести информацию о набережной</a:t>
            </a:r>
            <a:r>
              <a:rPr lang="ru-RU" baseline="0" dirty="0" smtClean="0"/>
              <a:t> к информационному слайду о пляже. Дополнить информацию о территории лагеря фотографиями и описанием.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Инфраструктура-фото</a:t>
            </a:r>
            <a:r>
              <a:rPr lang="ru-RU" baseline="0" dirty="0" smtClean="0"/>
              <a:t> перечисленных мест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8A0-1F7C-4412-8BD8-18CD26EDD0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53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82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81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20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2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82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508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91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42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50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02E0-8F3A-4608-B748-44E119F9E9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51A-9C5B-4978-A872-3E3462552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0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2.jpeg"/><Relationship Id="rId5" Type="http://schemas.microsoft.com/office/2007/relationships/hdphoto" Target="../media/hdphoto1.wdp"/><Relationship Id="rId10" Type="http://schemas.openxmlformats.org/officeDocument/2006/relationships/image" Target="../media/image31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5964328"/>
            <a:ext cx="7380313" cy="61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lum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 contrast="-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13" y="0"/>
            <a:ext cx="6918580" cy="69185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01" y="2010556"/>
            <a:ext cx="3645058" cy="36450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050538" y="2447776"/>
            <a:ext cx="6084168" cy="2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06777" y="429247"/>
            <a:ext cx="4954943" cy="6315379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283" y="4506916"/>
            <a:ext cx="432714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НАША ГЛАВНАЯ ЗАДАЧА: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1824274"/>
            <a:ext cx="2987824" cy="41323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24" y="-799800"/>
            <a:ext cx="3645058" cy="3645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3" y="2327268"/>
            <a:ext cx="9144000" cy="453571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1" y="3372801"/>
            <a:ext cx="2843809" cy="272224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332656"/>
            <a:ext cx="7077135" cy="85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305802" y="5014193"/>
            <a:ext cx="3361335" cy="176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СДЕЛАТЬ КАЖДОГО РЕБЁНКА СЧАСТЛИВЫМ!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86" y="-311561"/>
            <a:ext cx="2976070" cy="2976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71" y="-1111361"/>
            <a:ext cx="6558176" cy="6558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8" y="1682907"/>
            <a:ext cx="3952185" cy="1904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791851"/>
            <a:ext cx="7326050" cy="7326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pic>
        <p:nvPicPr>
          <p:cNvPr id="102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7056" y="5711056"/>
            <a:ext cx="1146944" cy="114694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561079" y="2591480"/>
            <a:ext cx="337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8538" y="1165542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052736"/>
            <a:ext cx="3960440" cy="79208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3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>ДЕТСКИЙ ОЗДОРОВИТЕЛЬНЫЙ ЛАГЕРЬ</a:t>
            </a:r>
            <a:br>
              <a:rPr lang="ru-RU" sz="13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</a:br>
            <a:r>
              <a:rPr lang="ru-RU" sz="24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>«Морская волна»</a:t>
            </a:r>
            <a:endParaRPr lang="ru-RU" sz="2400" b="1" i="1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276872"/>
            <a:ext cx="41764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>
                <a:solidFill>
                  <a:schemeClr val="tx2"/>
                </a:solidFill>
                <a:latin typeface="Museo Sans Cyrl 900"/>
              </a:rPr>
              <a:t>Питание в лагере –пятиразовое, по специально разработанному меню, с использованием экологически чистых, сертифицированных продуктов фермерского хозяйства.  Осуществляется в столовой, с полным соблюдением технологического процесса приготовления блюд и оснащенной современным оборудованием.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Museo Sans Cyrl 900"/>
              </a:rPr>
              <a:t>     Меню предусмотрена ежедневная выдача разнообразных фруктов, овощей, кондитерских изделий, натуральных соков и зелени. Обслуживание детей во время приема пищи производит персонал столовой – официанты.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1623328" cy="720080"/>
          </a:xfrm>
          <a:prstGeom prst="rect">
            <a:avLst/>
          </a:prstGeom>
        </p:spPr>
      </p:pic>
      <p:pic>
        <p:nvPicPr>
          <p:cNvPr id="2050" name="Picture 2" descr="C:\Users\Менеджер\Desktop\Наташа\Для презентации ДОЛ Морская волна\Здание_Столово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88640"/>
            <a:ext cx="3888432" cy="212217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2" descr="DSC_03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365104"/>
            <a:ext cx="4032448" cy="24928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\\192.168.200.200\Documents\Наташа\Морская волна\Информация фото и видео из лагеря МВ\IMG_50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772816"/>
            <a:ext cx="3816424" cy="252028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827584"/>
            <a:ext cx="7326050" cy="7326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sz="4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2667537"/>
            <a:ext cx="3720945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К живописной территории лагеря  прилегает благоустроенная набережная и собственный  песчано-галечный пляж.  Береговая линия пляжа соответствует санитарным нормам и правилам.</a:t>
            </a:r>
          </a:p>
        </p:txBody>
      </p:sp>
      <p:pic>
        <p:nvPicPr>
          <p:cNvPr id="3074" name="Picture 2" descr="\\192.168.200.200\Documents\5. ДЕНИСОВА\Фотографии с флешки. ЮГ\ДЛЯ ПРЕЗЕНТАЦИИ\Морская волна\пляж\1 (1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140968"/>
            <a:ext cx="4392488" cy="324036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88024" y="4437112"/>
            <a:ext cx="3720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Пляж оборудован теневыми </a:t>
            </a:r>
            <a:r>
              <a:rPr lang="ru-RU" sz="1600" dirty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навесами, шезлонгами, душевыми кабинами, туалетом, </a:t>
            </a:r>
            <a:r>
              <a:rPr lang="ru-RU" sz="1600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действующими медицинским пунктом и спасательной службой. Пологий,  плавный вход в море комфортен для всех возрастных групп детей. </a:t>
            </a:r>
            <a:br>
              <a:rPr lang="ru-RU" sz="1600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</a:br>
            <a:endParaRPr lang="ru-RU" sz="1600" dirty="0">
              <a:solidFill>
                <a:srgbClr val="3333FF"/>
              </a:solidFill>
              <a:latin typeface="Museo Sans Cyrl 900" panose="020000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2290" name="Picture 2" descr="http://detitour.ru/sites/default/files/9e2bc74fbcdf38a6fefd5ef1a09db6e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88640"/>
            <a:ext cx="4320480" cy="2592288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9064" y="5877272"/>
            <a:ext cx="1074936" cy="1074936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67350" y="1556792"/>
            <a:ext cx="379939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1623328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683568"/>
            <a:ext cx="7326050" cy="7326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11744" y="1559737"/>
            <a:ext cx="3203847" cy="16514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3152777"/>
            <a:ext cx="3528392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Благоустроенная, оснащенная необходимым инвентарем, территория лагеря, способствует эффективному проведению всех видов занятий и мероприятий и включает в себя следующее: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Баскетбольная площадка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Волейбольная площадка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Футбольное поле со специализированным искусственным покрытием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Настольный теннис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Зал для единоборств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Танцплощадка с амфитеатром и сценой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Дом творчества, библиотека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Кинотеатр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3717032"/>
            <a:ext cx="3720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</a:br>
            <a:endParaRPr lang="ru-RU" sz="1600" dirty="0">
              <a:solidFill>
                <a:srgbClr val="3333FF"/>
              </a:solidFill>
              <a:latin typeface="Museo Sans Cyrl 900" panose="020000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5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445224"/>
            <a:ext cx="1290960" cy="1296144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67350" y="1268760"/>
            <a:ext cx="382858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1547664" cy="755168"/>
          </a:xfrm>
          <a:prstGeom prst="rect">
            <a:avLst/>
          </a:prstGeom>
        </p:spPr>
      </p:pic>
      <p:pic>
        <p:nvPicPr>
          <p:cNvPr id="3074" name="Picture 2" descr="IMG_71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03478"/>
            <a:ext cx="3888432" cy="259408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 descr="6 баскетбольная площадка 14х19 ЛМ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844824"/>
            <a:ext cx="4176464" cy="21298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\\192.168.200.200\Documents\Наташа\Морская волна\Информация фото и видео из лагеря МВ\IMG_507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077072"/>
            <a:ext cx="4176464" cy="259228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427984" cy="69746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51520" y="1844824"/>
            <a:ext cx="40724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908720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02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11056"/>
            <a:ext cx="1146944" cy="1146944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1623328" cy="7200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44008" y="3573016"/>
            <a:ext cx="42484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Museo Sans Cyrl 90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kg.bizmast.ru/upload/resize_cache/iblock/3a0/800_542_2/3a0d66c985ba164b686aec661d167f4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492896"/>
            <a:ext cx="4176464" cy="313695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788024" y="2564904"/>
            <a:ext cx="4032448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Безопасность детей обеспечивается службами  частных охранных предприятий, сотрудниками правоохранительных органов. Территория лагеря и пляжа охраняется круглосуточно. По всему периметру территории ДСОЛ «Морская волна» оборудована система видеонаблюдения. В лагере обеспечен общественный порядок и охрана жизнедеятельности детей профессиональной охраной, спасательной и медицинской службами.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827584"/>
            <a:ext cx="7326050" cy="7326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72000" y="1700808"/>
            <a:ext cx="3203847" cy="16514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427984" cy="69746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51520" y="1844824"/>
            <a:ext cx="40724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908720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02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711056"/>
            <a:ext cx="1146944" cy="1146944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1623328" cy="720080"/>
          </a:xfrm>
          <a:prstGeom prst="rect">
            <a:avLst/>
          </a:prstGeom>
        </p:spPr>
      </p:pic>
      <p:pic>
        <p:nvPicPr>
          <p:cNvPr id="5122" name="Picture 2" descr="D9KZH6K2Kw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88640"/>
            <a:ext cx="4248472" cy="252028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volna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788" y="1916831"/>
            <a:ext cx="3083100" cy="23042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644008" y="3573016"/>
            <a:ext cx="42484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chemeClr val="tx2"/>
                </a:solidFill>
                <a:latin typeface="Museo Sans Cyrl 900"/>
                <a:ea typeface="Calibri" pitchFamily="34" charset="0"/>
                <a:cs typeface="Times New Roman" pitchFamily="18" charset="0"/>
              </a:rPr>
              <a:t>Для оказания медицинских услуг на территории лагеря  организован медицинский пункт и изолятор. Весь период летней оздоровительной компании работают квалифицированные врачи – 7 человек – общей практики и узкие специалисты. </a:t>
            </a:r>
            <a:r>
              <a:rPr lang="ru-RU" sz="1400" dirty="0" smtClean="0">
                <a:solidFill>
                  <a:schemeClr val="tx2"/>
                </a:solidFill>
                <a:latin typeface="Museo Sans Cyrl 900"/>
              </a:rPr>
              <a:t>Лицензия на осуществление медицинской деятельности по санаторно-курортной помощи, доврачебной помощи, бессрочная.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q2ynfsPWVm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4509120"/>
            <a:ext cx="2945755" cy="20882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50" y="-2115616"/>
            <a:ext cx="7326050" cy="7326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51520" y="1844824"/>
            <a:ext cx="40724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9512" y="908720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068960"/>
            <a:ext cx="410445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Коллектив лагеря - режиссеры, психологи, танцоры, художники, педагоги - настоящие профессионалы своего дела!</a:t>
            </a:r>
          </a:p>
          <a:p>
            <a:r>
              <a:rPr lang="ru-RU" sz="1450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Педагогическое взаимодействие направлено на реализацию программы познавательного, развивающего отдыха детей разных возрастных групп от 7 до 17 лет. Программа мероприятий ежегодно обновляется и составлена с учетом возрастных особенностей детей и представляет собой целостный комплекс тематических мероприятий, направленных на развитие творческих способностей, спортивного потенциала, лидерских качеств детей. </a:t>
            </a:r>
          </a:p>
        </p:txBody>
      </p:sp>
      <p:pic>
        <p:nvPicPr>
          <p:cNvPr id="16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112" y="5882209"/>
            <a:ext cx="971888" cy="9757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7350" y="1484784"/>
            <a:ext cx="379939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4340" name="Picture 4" descr="https://sun9-31.userapi.com/c848620/v848620053/1e0b13/Nw0PTUl4GK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204865"/>
            <a:ext cx="3528392" cy="2232248"/>
          </a:xfrm>
          <a:prstGeom prst="rect">
            <a:avLst/>
          </a:prstGeom>
          <a:noFill/>
        </p:spPr>
      </p:pic>
      <p:pic>
        <p:nvPicPr>
          <p:cNvPr id="14342" name="Picture 6" descr="https://sun9-21.userapi.com/c850236/v850236709/144d2/RWaa8T2T5L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88640"/>
            <a:ext cx="4104456" cy="2592289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4" descr="\\192.168.200.200\Documents\5. ДЕНИСОВА\Фотографии с флешки. ЮГ\ДЛЯ ПРЕЗЕНТАЦИИ\Морская волна\мероприятия\xmlrXTVAgbU.jpg"/>
          <p:cNvPicPr>
            <a:picLocks noChangeAspect="1" noChangeArrowheads="1"/>
          </p:cNvPicPr>
          <p:nvPr/>
        </p:nvPicPr>
        <p:blipFill>
          <a:blip r:embed="rId9" cstate="print"/>
          <a:srcRect t="17044" r="1491"/>
          <a:stretch>
            <a:fillRect/>
          </a:stretch>
        </p:blipFill>
        <p:spPr bwMode="auto">
          <a:xfrm>
            <a:off x="179512" y="4581128"/>
            <a:ext cx="3848924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1623328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791851"/>
            <a:ext cx="7326050" cy="7326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sz="1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51520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pic>
        <p:nvPicPr>
          <p:cNvPr id="102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711056"/>
            <a:ext cx="1146944" cy="114694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561079" y="2591480"/>
            <a:ext cx="337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8538" y="1165542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59394" name="AutoShape 2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276872"/>
            <a:ext cx="9144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0" name="Picture 2" descr="https://sun9-44.userapi.com/c850236/v850236709/13fb6/BLJ29FHWL_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348880"/>
            <a:ext cx="4462807" cy="302433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1623328" cy="72008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60032" y="1582341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  Отдых в «Морской волне» запомнится калейдоскопом веселых и интересных событий, мероприятий, праздников, конкурсов, игр и дискотек.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Museo Sans Cyrl 900" panose="02000000000000000000" pitchFamily="2" charset="-52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    Каждый ребенок не только отдохнет, накупается в море и наберется сил перед учебным годом, но и раскроет в себе новые таланты, найдет новых друзей и привезет домой огромное количество самых светлых, добрых и ярких воспоминаний.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1340768"/>
            <a:ext cx="3960440" cy="914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3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>ДЕТСКИЙ ОЗДОРОВИТЕЛЬНЫЙ ЛАГЕРЬ</a:t>
            </a:r>
            <a:r>
              <a:rPr lang="ru-RU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/>
            </a:r>
            <a:br>
              <a:rPr lang="ru-RU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</a:br>
            <a:r>
              <a:rPr lang="ru-RU" sz="24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>«Морская волна»</a:t>
            </a:r>
            <a:endParaRPr lang="ru-RU" sz="2400" b="1" i="1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43408"/>
            <a:ext cx="3816424" cy="2592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455" y="96646"/>
            <a:ext cx="8614025" cy="74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НАШИ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КОНТАКТЫ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908720"/>
            <a:ext cx="5616624" cy="36004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Наши офисы: </a:t>
            </a:r>
          </a:p>
          <a:p>
            <a:r>
              <a:rPr lang="ru-RU" sz="2000" dirty="0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 г.Череповец, пр.Победы, 49</a:t>
            </a:r>
            <a:br>
              <a:rPr lang="ru-RU" sz="2000" dirty="0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Тел: (8202)73-30-30, </a:t>
            </a:r>
          </a:p>
          <a:p>
            <a:r>
              <a:rPr lang="ru-RU" sz="2000" dirty="0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8-921-050-10-15</a:t>
            </a:r>
          </a:p>
          <a:p>
            <a:r>
              <a:rPr lang="ru-RU" sz="2000" dirty="0" err="1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e-mail</a:t>
            </a:r>
            <a:r>
              <a:rPr lang="ru-RU" sz="2000" dirty="0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: </a:t>
            </a:r>
            <a:r>
              <a:rPr lang="ru-RU" sz="2000" dirty="0" err="1" smtClean="0">
                <a:solidFill>
                  <a:srgbClr val="0D62B8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akvarelli@yandex.ru</a:t>
            </a:r>
            <a:endParaRPr lang="ru-RU" sz="2000" dirty="0" smtClean="0">
              <a:solidFill>
                <a:srgbClr val="0D62B8"/>
              </a:solidFill>
              <a:latin typeface="Museo Sans Cyrl 900" panose="02000000000000000000" pitchFamily="2" charset="-52"/>
              <a:ea typeface="+mn-ea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rgbClr val="3333FF"/>
              </a:solidFill>
              <a:latin typeface="Museo Sans Cyrl 900" panose="02000000000000000000" pitchFamily="2" charset="-52"/>
              <a:ea typeface="+mn-ea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г. Вологда, ул.Лермонтова 19, </a:t>
            </a:r>
          </a:p>
          <a:p>
            <a:r>
              <a:rPr lang="ru-RU" sz="2000" dirty="0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офис 10</a:t>
            </a:r>
            <a:br>
              <a:rPr lang="ru-RU" sz="2000" dirty="0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Тел: 8-921-716-04-23 </a:t>
            </a:r>
            <a:br>
              <a:rPr lang="ru-RU" sz="2000" dirty="0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e-mail</a:t>
            </a:r>
            <a:r>
              <a:rPr lang="ru-RU" sz="2000" dirty="0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: </a:t>
            </a:r>
            <a:r>
              <a:rPr lang="ru-RU" sz="2000" dirty="0" err="1" smtClean="0">
                <a:solidFill>
                  <a:srgbClr val="E24014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akvarelivologda@yandex.ru</a:t>
            </a:r>
            <a:endParaRPr lang="ru-RU" sz="2000" dirty="0" smtClean="0">
              <a:solidFill>
                <a:srgbClr val="E24014"/>
              </a:solidFill>
              <a:latin typeface="Museo Sans Cyrl 900" panose="02000000000000000000" pitchFamily="2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²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81128"/>
            <a:ext cx="679848" cy="679848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¸Ð½ÑÑÐ°Ð³ÑÐ°Ð¼Ð¼ Ð¿ÑÐ¾Ð·ÑÐ°ÑÐ½ÑÐ¹ ÑÐ¾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01208"/>
            <a:ext cx="494110" cy="49411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1920" y="59492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4A836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доцакварели.рф; </a:t>
            </a:r>
          </a:p>
          <a:p>
            <a:pPr algn="ctr"/>
            <a:r>
              <a:rPr lang="de-DE" sz="2400" b="1" dirty="0" smtClean="0">
                <a:solidFill>
                  <a:srgbClr val="54A836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akvarely35.ru akvarely.ru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5373216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rgbClr val="E24014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akvarely35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797152"/>
            <a:ext cx="326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rgbClr val="0D62B8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https://vk.com/tkakvarelli</a:t>
            </a:r>
          </a:p>
        </p:txBody>
      </p:sp>
    </p:spTree>
    <p:extLst>
      <p:ext uri="{BB962C8B-B14F-4D97-AF65-F5344CB8AC3E}">
        <p14:creationId xmlns="" xmlns:p14="http://schemas.microsoft.com/office/powerpoint/2010/main" val="27373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 contrast="-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15"/>
          <a:stretch>
            <a:fillRect/>
          </a:stretch>
        </p:blipFill>
        <p:spPr>
          <a:xfrm>
            <a:off x="0" y="1268760"/>
            <a:ext cx="4325260" cy="572992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1199564"/>
            <a:ext cx="9143999" cy="5757827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5964328"/>
            <a:ext cx="7380313" cy="61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1510649"/>
            <a:ext cx="6084168" cy="2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70785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55" y="96646"/>
            <a:ext cx="8614025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Алгоритмы работы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0591" y="3382288"/>
            <a:ext cx="1329854" cy="1342856"/>
          </a:xfrm>
          <a:prstGeom prst="ellipse">
            <a:avLst/>
          </a:prstGeom>
          <a:solidFill>
            <a:srgbClr val="0D6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9" y="3538595"/>
            <a:ext cx="981318" cy="98131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10503" y="4966464"/>
            <a:ext cx="1329854" cy="1342856"/>
          </a:xfrm>
          <a:prstGeom prst="ellipse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555" y="1772816"/>
            <a:ext cx="1329854" cy="1342856"/>
          </a:xfrm>
          <a:prstGeom prst="ellipse">
            <a:avLst/>
          </a:prstGeom>
          <a:solidFill>
            <a:srgbClr val="EB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" y="1984544"/>
            <a:ext cx="984467" cy="9844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6" y="5182878"/>
            <a:ext cx="910028" cy="91002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463480" y="1824274"/>
            <a:ext cx="4680520" cy="41323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371502" y="2057677"/>
            <a:ext cx="447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FF6600"/>
                </a:solidFill>
                <a:latin typeface="+mn-lt"/>
              </a:rPr>
              <a:t>ЗДОРОВЬЕ</a:t>
            </a:r>
            <a:endParaRPr lang="ru-RU" sz="32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371502" y="4991760"/>
            <a:ext cx="70250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8BC540"/>
                </a:solidFill>
                <a:latin typeface="+mn-lt"/>
              </a:rPr>
              <a:t>МОРАЛЬНО-ЭТИЧЕСКИЕ НОРМЫ</a:t>
            </a:r>
            <a:endParaRPr lang="ru-RU" sz="3200" b="1" dirty="0">
              <a:solidFill>
                <a:srgbClr val="8BC540"/>
              </a:solidFill>
              <a:latin typeface="+mn-lt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70" y="546914"/>
            <a:ext cx="5547272" cy="554727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059832" y="4725143"/>
            <a:ext cx="6093461" cy="281097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71502" y="3457754"/>
            <a:ext cx="447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 smtClean="0">
                <a:solidFill>
                  <a:srgbClr val="0D62B8"/>
                </a:solidFill>
                <a:latin typeface="+mn-lt"/>
              </a:rPr>
              <a:t>БЕЗОПАСНОСТЬ</a:t>
            </a:r>
            <a:endParaRPr lang="ru-RU" b="1" dirty="0">
              <a:solidFill>
                <a:srgbClr val="0D62B8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8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95420" y="722918"/>
            <a:ext cx="4077237" cy="15592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34" y="-891480"/>
            <a:ext cx="3477525" cy="347752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9512" y="6437561"/>
            <a:ext cx="7380313" cy="27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1510649"/>
            <a:ext cx="6084168" cy="2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 contrast="-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6" y="1562748"/>
            <a:ext cx="4926912" cy="492691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1644255"/>
            <a:ext cx="8244408" cy="16456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4329" y="1"/>
            <a:ext cx="4572000" cy="6858000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499991" cy="49945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Museo Sans Cyrl 900"/>
              </a:rPr>
              <a:t>КОМПЛЕКСНАЯ ПРОГРАММА</a:t>
            </a:r>
            <a:br>
              <a:rPr lang="ru-RU" sz="1800" b="1" dirty="0" smtClean="0">
                <a:solidFill>
                  <a:schemeClr val="bg1"/>
                </a:solidFill>
                <a:latin typeface="Museo Sans Cyrl 90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useo Sans Cyrl 900"/>
              </a:rPr>
              <a:t>«БОЛЬШОЕ ПУТЕШЕСТВИЕ!»</a:t>
            </a:r>
            <a:endParaRPr lang="ru-RU" sz="2400" b="1" dirty="0">
              <a:solidFill>
                <a:schemeClr val="bg1"/>
              </a:solidFill>
              <a:latin typeface="Museo Sans Cyrl 90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4653135"/>
            <a:ext cx="4283967" cy="15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74361" y="6166378"/>
            <a:ext cx="4283967" cy="445748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08581" y="225641"/>
            <a:ext cx="3983899" cy="3707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8BC540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 </a:t>
            </a:r>
            <a:r>
              <a:rPr lang="ru-RU" sz="1550" dirty="0" smtClean="0">
                <a:solidFill>
                  <a:srgbClr val="54A836"/>
                </a:solidFill>
                <a:latin typeface="+mn-lt"/>
                <a:cs typeface="MV Boli" pitchFamily="2" charset="0"/>
              </a:rPr>
              <a:t>ДСОЛ «Морская волна» работает в комплексной программе «Большое путешествие!», которая направлена на всестороннее развитие детей.</a:t>
            </a:r>
            <a:endParaRPr lang="ru-RU" sz="1550" dirty="0">
              <a:solidFill>
                <a:srgbClr val="54A836"/>
              </a:solidFill>
              <a:latin typeface="+mn-lt"/>
              <a:ea typeface="+mn-ea"/>
              <a:cs typeface="MV Boli" pitchFamily="2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1550" dirty="0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     Куратором </a:t>
            </a:r>
            <a:r>
              <a:rPr lang="ru-RU" sz="1550" dirty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программы является </a:t>
            </a:r>
            <a:r>
              <a:rPr lang="ru-RU" sz="1550" dirty="0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Даваев </a:t>
            </a:r>
            <a:r>
              <a:rPr lang="ru-RU" sz="1550" dirty="0" err="1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Санал</a:t>
            </a:r>
            <a:r>
              <a:rPr lang="ru-RU" sz="1550" dirty="0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 Алексеевич-кандидат  </a:t>
            </a:r>
            <a:r>
              <a:rPr lang="ru-RU" sz="1550" dirty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педагогических наук, </a:t>
            </a:r>
            <a:r>
              <a:rPr lang="ru-RU" sz="1550" dirty="0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доцент ФБГОУ «Калмыцкий государственный университет» им. Б.Б. </a:t>
            </a:r>
            <a:r>
              <a:rPr lang="ru-RU" sz="1550" dirty="0" err="1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Городовикова</a:t>
            </a:r>
            <a:r>
              <a:rPr lang="ru-RU" sz="1550" dirty="0" smtClean="0">
                <a:solidFill>
                  <a:srgbClr val="54A836"/>
                </a:solidFill>
                <a:latin typeface="+mn-lt"/>
                <a:ea typeface="+mn-ea"/>
                <a:cs typeface="MV Boli" pitchFamily="2" charset="0"/>
              </a:rPr>
              <a:t> </a:t>
            </a:r>
            <a:endParaRPr lang="ru-RU" sz="1550" dirty="0">
              <a:solidFill>
                <a:srgbClr val="54A836"/>
              </a:solidFill>
              <a:latin typeface="+mn-lt"/>
              <a:ea typeface="+mn-ea"/>
              <a:cs typeface="MV Boli" pitchFamily="2" charset="0"/>
            </a:endParaRPr>
          </a:p>
        </p:txBody>
      </p:sp>
      <p:pic>
        <p:nvPicPr>
          <p:cNvPr id="33794" name="Picture 2" descr="https://sun9-54.userapi.com/c850336/v850336928/1c2fad/aXYUBLmQK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132856"/>
            <a:ext cx="4320480" cy="2958081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796" name="Picture 4" descr="https://sun9-48.userapi.com/c851124/v851124928/197027/LE9qh4dDMc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4247670" cy="2736304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919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95420" y="722918"/>
            <a:ext cx="4077237" cy="15592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34" y="-891480"/>
            <a:ext cx="3477525" cy="347752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9512" y="6437561"/>
            <a:ext cx="7380313" cy="27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1510649"/>
            <a:ext cx="6084168" cy="2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 contrast="-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6" y="1562748"/>
            <a:ext cx="4926912" cy="492691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1644255"/>
            <a:ext cx="8244408" cy="16456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4329" y="1"/>
            <a:ext cx="4572000" cy="6858000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78" y="275782"/>
            <a:ext cx="411183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Museo Sans Cyrl 900"/>
              </a:rPr>
              <a:t>КОМПЛЕКСНАЯ ПРОГРАММА </a:t>
            </a:r>
            <a:r>
              <a:rPr lang="ru-RU" sz="2400" b="1" dirty="0" smtClean="0">
                <a:solidFill>
                  <a:schemeClr val="bg1"/>
                </a:solidFill>
                <a:latin typeface="Museo Sans Cyrl 90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useo Sans Cyrl 90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useo Sans Cyrl 900"/>
              </a:rPr>
              <a:t>«БОЛЬШОЕ ПУТЕШЕСТВИЕ!»</a:t>
            </a:r>
            <a:endParaRPr lang="ru-RU" sz="2400" b="1" dirty="0">
              <a:solidFill>
                <a:schemeClr val="bg1"/>
              </a:solidFill>
              <a:latin typeface="Museo Sans Cyrl 90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4653135"/>
            <a:ext cx="4283967" cy="15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74361" y="6166378"/>
            <a:ext cx="4283967" cy="445748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08581" y="225641"/>
            <a:ext cx="3983899" cy="3779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rgbClr val="8BC540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54A836"/>
                </a:solidFill>
                <a:latin typeface="Museo Sans Cyrl 900" panose="02000000000000000000" pitchFamily="2" charset="-52"/>
                <a:ea typeface="+mn-ea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Целью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программы является создание условий для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реализации эффективной системы организации отдыха, досуга, оздоровления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детей и подростков, способствующей всестороннему, гармоничному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развитию,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формирующей у подрастающего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поколения ценностное отношение к культуре досуга и  здоровому образу жизни.</a:t>
            </a:r>
            <a:endParaRPr lang="ru-RU" sz="1600" dirty="0">
              <a:solidFill>
                <a:srgbClr val="54A83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0" name="Picture 2" descr="https://sun9-20.userapi.com/c850720/v850720427/1a9541/oF89N57WT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988840"/>
            <a:ext cx="4342855" cy="3024336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2" name="Picture 4" descr="https://sun9-10.userapi.com/c850732/v850732687/180807/iExdhigpz2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17032"/>
            <a:ext cx="4283738" cy="2880320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448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95420" y="722918"/>
            <a:ext cx="4077237" cy="15592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34" y="-891480"/>
            <a:ext cx="3477525" cy="347752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9512" y="6437561"/>
            <a:ext cx="7380313" cy="27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1510649"/>
            <a:ext cx="6084168" cy="2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 contrast="-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6" y="1562748"/>
            <a:ext cx="4926912" cy="492691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1644255"/>
            <a:ext cx="8244408" cy="16456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4653135"/>
            <a:ext cx="4283967" cy="15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74361" y="6166378"/>
            <a:ext cx="4283967" cy="445748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40451" y="476672"/>
            <a:ext cx="3952029" cy="6381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8BC540"/>
                </a:solidFill>
                <a:latin typeface="+mn-lt"/>
                <a:ea typeface="+mn-ea"/>
                <a:cs typeface="Arial" panose="020B0604020202020204" pitchFamily="34" charset="0"/>
              </a:rPr>
              <a:t>      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В ДСОЛ «Морская волна»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работает профессиональная креативная команда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вожатых.</a:t>
            </a:r>
          </a:p>
          <a:p>
            <a:pPr algn="just"/>
            <a:endParaRPr lang="ru-RU" sz="800" dirty="0" smtClean="0">
              <a:solidFill>
                <a:srgbClr val="54A836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     Ведется совместная идейная работа   будущих педагогов-вожатых отряда «Акварели» и Ростовского областного  педагогического отряда «Юга».</a:t>
            </a:r>
          </a:p>
          <a:p>
            <a:pPr algn="just"/>
            <a:endParaRPr lang="ru-RU" sz="800" dirty="0" smtClean="0">
              <a:solidFill>
                <a:srgbClr val="54A836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       Для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вожатых проводятся инструктивные методические выездные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сборы.</a:t>
            </a:r>
          </a:p>
          <a:p>
            <a:pPr algn="just"/>
            <a:endParaRPr lang="ru-RU" sz="800" dirty="0">
              <a:solidFill>
                <a:srgbClr val="54A836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       Организована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работа педагогических площадок практики на базе школ г. Череповца и г.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Вологды.</a:t>
            </a:r>
          </a:p>
          <a:p>
            <a:pPr algn="just"/>
            <a:endParaRPr lang="ru-RU" sz="800" dirty="0">
              <a:solidFill>
                <a:srgbClr val="54A836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       Педагогические отряды принимают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активное участие в городских праздниках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Череповца, Вологды и Ростова.</a:t>
            </a:r>
          </a:p>
          <a:p>
            <a:pPr algn="just"/>
            <a:endParaRPr lang="ru-RU" sz="800" dirty="0">
              <a:solidFill>
                <a:srgbClr val="54A836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              В 2017 году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команда </a:t>
            </a:r>
            <a:r>
              <a:rPr lang="ru-RU" sz="1600" dirty="0" smtClean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вожатых «Акварели» </a:t>
            </a:r>
            <a:r>
              <a:rPr lang="ru-RU" sz="1600" dirty="0">
                <a:solidFill>
                  <a:srgbClr val="54A836"/>
                </a:solidFill>
                <a:latin typeface="+mn-lt"/>
                <a:ea typeface="+mn-ea"/>
                <a:cs typeface="Arial" panose="020B0604020202020204" pitchFamily="34" charset="0"/>
              </a:rPr>
              <a:t>признана лучшей в областном конкурсе корпоративных трудовых отрядов.</a:t>
            </a:r>
          </a:p>
        </p:txBody>
      </p:sp>
      <p:pic>
        <p:nvPicPr>
          <p:cNvPr id="1026" name="Picture 2" descr="https://pp.userapi.com/c840336/v840336933/824d6/diaXaXOHKR0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03653" cy="2736304"/>
          </a:xfrm>
          <a:prstGeom prst="rect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s://sun9-39.userapi.com/c844320/v844320734/1d35a4/r4Y9S_lQLu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4128459" cy="3096344"/>
          </a:xfrm>
          <a:prstGeom prst="rect">
            <a:avLst/>
          </a:prstGeom>
          <a:noFill/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6" y="188640"/>
            <a:ext cx="4104456" cy="288032"/>
          </a:xfrm>
          <a:prstGeom prst="rect">
            <a:avLst/>
          </a:prstGeom>
          <a:solidFill>
            <a:srgbClr val="8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useo Sans Cyrl 900"/>
              </a:rPr>
              <a:t>Педагогическая работа.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8556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755576"/>
            <a:ext cx="7326050" cy="7326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11744" y="1559737"/>
            <a:ext cx="3203847" cy="16514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1988840"/>
            <a:ext cx="40105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FF"/>
                </a:solidFill>
                <a:latin typeface="Museo Sans Cyrl 900"/>
                <a:cs typeface="Arial" panose="020B0604020202020204" pitchFamily="34" charset="0"/>
              </a:rPr>
              <a:t>             </a:t>
            </a:r>
            <a:r>
              <a:rPr lang="ru-RU" dirty="0" smtClean="0">
                <a:solidFill>
                  <a:schemeClr val="tx2"/>
                </a:solidFill>
                <a:latin typeface="Museo Sans Cyrl 900"/>
                <a:cs typeface="Arial" panose="020B0604020202020204" pitchFamily="34" charset="0"/>
              </a:rPr>
              <a:t>Детский оздоровительный лагерь </a:t>
            </a:r>
            <a:r>
              <a:rPr lang="ru-RU" b="1" dirty="0" smtClean="0">
                <a:solidFill>
                  <a:schemeClr val="tx2"/>
                </a:solidFill>
                <a:latin typeface="Museo Sans Cyrl 900"/>
                <a:cs typeface="Arial" panose="020B0604020202020204" pitchFamily="34" charset="0"/>
              </a:rPr>
              <a:t>«Морская волна» </a:t>
            </a:r>
            <a:r>
              <a:rPr lang="ru-RU" dirty="0" smtClean="0">
                <a:solidFill>
                  <a:schemeClr val="tx2"/>
                </a:solidFill>
                <a:latin typeface="Museo Sans Cyrl 900"/>
                <a:cs typeface="Arial" panose="020B0604020202020204" pitchFamily="34" charset="0"/>
              </a:rPr>
              <a:t>- это «остров» юных путешественников, расположенный на площади 5 га, красивейших живописных мест  Черноморского побережья, поселка </a:t>
            </a:r>
            <a:r>
              <a:rPr lang="ru-RU" dirty="0" err="1" smtClean="0">
                <a:solidFill>
                  <a:schemeClr val="tx2"/>
                </a:solidFill>
                <a:latin typeface="Museo Sans Cyrl 900"/>
                <a:cs typeface="Arial" panose="020B0604020202020204" pitchFamily="34" charset="0"/>
              </a:rPr>
              <a:t>Лермонтово</a:t>
            </a:r>
            <a:r>
              <a:rPr lang="ru-RU" dirty="0" smtClean="0">
                <a:solidFill>
                  <a:schemeClr val="tx2"/>
                </a:solidFill>
                <a:latin typeface="Museo Sans Cyrl 900"/>
                <a:cs typeface="Arial" panose="020B0604020202020204" pitchFamily="34" charset="0"/>
              </a:rPr>
              <a:t>, Туапсинского района.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useo Sans Cyrl 900"/>
                <a:cs typeface="Arial" panose="020B0604020202020204" pitchFamily="34" charset="0"/>
              </a:rPr>
              <a:t>Мягкий климат, морские купания, большое число солнечных дней – яркая отличительная особенность лагеря, которая способствует активному, интересному отдыху и оздоровлению.</a:t>
            </a:r>
          </a:p>
          <a:p>
            <a:pPr algn="just"/>
            <a:endParaRPr lang="ru-RU" dirty="0" smtClean="0">
              <a:solidFill>
                <a:srgbClr val="3333FF"/>
              </a:solidFill>
              <a:latin typeface="Museo Sans Cyrl 90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504" y="1556792"/>
            <a:ext cx="390059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b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8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561856"/>
            <a:ext cx="1290960" cy="1296144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1691680" cy="750400"/>
          </a:xfrm>
          <a:prstGeom prst="rect">
            <a:avLst/>
          </a:prstGeom>
        </p:spPr>
      </p:pic>
      <p:pic>
        <p:nvPicPr>
          <p:cNvPr id="1026" name="Picture 2" descr="C:\Users\Менеджер\Desktop\Наташа\Для презентации ДОЛ Морская волна\морская волна панорам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420888"/>
            <a:ext cx="432048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791851"/>
            <a:ext cx="7326050" cy="7326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pic>
        <p:nvPicPr>
          <p:cNvPr id="102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711056"/>
            <a:ext cx="1146944" cy="114694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561079" y="2591480"/>
            <a:ext cx="337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8538" y="1165542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59394" name="AutoShape 2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5" name="Picture 13" descr="C:\Users\Менеджер\Desktop\Наташа\Для презентации ДОЛ Морская волна\поез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76872"/>
            <a:ext cx="4176464" cy="27363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156176" y="2276872"/>
            <a:ext cx="9144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67350" y="1268760"/>
            <a:ext cx="379939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1916832"/>
            <a:ext cx="39604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D62B8"/>
                </a:solidFill>
                <a:latin typeface="Museo Sans Cyrl 900"/>
              </a:rPr>
              <a:t>    Путешествие  в лагерь </a:t>
            </a:r>
            <a:r>
              <a:rPr lang="ru-RU" b="1" dirty="0" smtClean="0">
                <a:solidFill>
                  <a:srgbClr val="0D62B8"/>
                </a:solidFill>
                <a:latin typeface="Museo Sans Cyrl 900"/>
              </a:rPr>
              <a:t>«Морская волна» </a:t>
            </a:r>
            <a:r>
              <a:rPr lang="ru-RU" dirty="0" smtClean="0">
                <a:solidFill>
                  <a:srgbClr val="0D62B8"/>
                </a:solidFill>
                <a:latin typeface="Museo Sans Cyrl 900"/>
              </a:rPr>
              <a:t>начинается от железнодорожной станции города Череповца, ребята садятся в фирменный поезд, следующий маршрутом Череповец-Адлер и в сопровождении педагогов и медицинского работника едут в фирменных плацкартных вагонах до станции г. Туапсе .</a:t>
            </a:r>
            <a:endParaRPr lang="ru-RU" dirty="0">
              <a:latin typeface="Museo Sans Cyrl 90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1691679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791851"/>
            <a:ext cx="7326050" cy="7326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pic>
        <p:nvPicPr>
          <p:cNvPr id="102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711056"/>
            <a:ext cx="1146944" cy="114694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561079" y="2591480"/>
            <a:ext cx="337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FF"/>
                </a:solidFill>
                <a:latin typeface="Museo Sans Cyrl 900" panose="02000000000000000000" pitchFamily="2" charset="-52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8538" y="1165542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59394" name="AutoShape 2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https://rusunion.com/img/news/2018/09/06/federalnaya-passazhirskaya-kompaniya-poplatilas-za-okazanie-nekachestvennyh-uslug-1-b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2276872"/>
            <a:ext cx="9144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67350" y="1268760"/>
            <a:ext cx="379939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ДЕТСКИЙ ОЗДОРОВИТЕЛЬНЫЙ ЛАГЕРЬ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useo Sans Cyrl 900" panose="02000000000000000000" pitchFamily="2" charset="-52"/>
                <a:ea typeface="+mj-ea"/>
                <a:cs typeface="+mj-cs"/>
              </a:rPr>
              <a:t>«Морская волна»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3501008"/>
            <a:ext cx="396044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  <a:latin typeface="Museo Sans Cyrl 900"/>
              </a:rPr>
              <a:t>      </a:t>
            </a:r>
            <a:r>
              <a:rPr lang="ru-RU" sz="1400" dirty="0" smtClean="0">
                <a:solidFill>
                  <a:schemeClr val="tx2"/>
                </a:solidFill>
                <a:latin typeface="Museo Sans Cyrl 900"/>
              </a:rPr>
              <a:t>На станции прибытия поезда ребят встречают педагоги, вожатые.          Профессиональные водители комфортабельных автобусов собственного автопарка ДСОЛ «Морская волна» осуществляют </a:t>
            </a:r>
            <a:r>
              <a:rPr lang="ru-RU" sz="1400" dirty="0" err="1" smtClean="0">
                <a:solidFill>
                  <a:schemeClr val="tx2"/>
                </a:solidFill>
                <a:latin typeface="Museo Sans Cyrl 900"/>
              </a:rPr>
              <a:t>трансфер</a:t>
            </a:r>
            <a:r>
              <a:rPr lang="ru-RU" sz="1400" dirty="0" smtClean="0">
                <a:solidFill>
                  <a:schemeClr val="tx2"/>
                </a:solidFill>
                <a:latin typeface="Museo Sans Cyrl 900"/>
              </a:rPr>
              <a:t> от железнодорожного вокзала  г. Туапсе в день приезда и день выезда.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Museo Sans Cyrl 900"/>
              </a:rPr>
              <a:t>Автобусы оснащены всем необходимым для проведения экскурсий и используются при их  проведении.</a:t>
            </a:r>
            <a:endParaRPr lang="ru-RU" sz="1400" dirty="0">
              <a:solidFill>
                <a:schemeClr val="tx2"/>
              </a:solidFill>
              <a:latin typeface="Museo Sans Cyrl 90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1785661" cy="792088"/>
          </a:xfrm>
          <a:prstGeom prst="rect">
            <a:avLst/>
          </a:prstGeom>
        </p:spPr>
      </p:pic>
      <p:pic>
        <p:nvPicPr>
          <p:cNvPr id="1026" name="Picture 2" descr="Автобусы для встречи дете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852936"/>
            <a:ext cx="4104456" cy="30243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3" descr="CUSw0B1C6K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620688"/>
            <a:ext cx="3467100" cy="2304256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3999" cy="6957391"/>
          </a:xfrm>
          <a:prstGeom prst="rect">
            <a:avLst/>
          </a:prstGeom>
          <a:solidFill>
            <a:srgbClr val="E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4000" contras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4060205"/>
            <a:ext cx="3696986" cy="3696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411760" y="1824273"/>
            <a:ext cx="6732240" cy="549429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791851"/>
            <a:ext cx="7326050" cy="7326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11744" y="1559737"/>
            <a:ext cx="3203847" cy="165146"/>
          </a:xfrm>
          <a:prstGeom prst="rect">
            <a:avLst/>
          </a:prstGeom>
          <a:solidFill>
            <a:srgbClr val="C6E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572000" cy="69573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204864"/>
            <a:ext cx="40724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21720" y="1403557"/>
            <a:ext cx="3280345" cy="4050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3068960"/>
            <a:ext cx="422189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useo Sans Cyrl 900"/>
              </a:rPr>
              <a:t>ДСОЛ «Морская волна» –территория большого ухоженного парка. Дорожки аллей ведут к морю и местам отдыха. Можжевеловые, хвойные, лиственные деревья, разнообразные кустарники и цветы окружают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useo Sans Cyrl 900"/>
                <a:cs typeface="Arial" panose="020B0604020202020204" pitchFamily="34" charset="0"/>
              </a:rPr>
              <a:t> трех-четырех этажные строения, где проживают дети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useo Sans Cyrl 900"/>
              </a:rPr>
              <a:t>. В тенистых беседках проходят встречи и занятия, 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useo Sans Cyrl 900"/>
                <a:cs typeface="Arial" panose="020B0604020202020204" pitchFamily="34" charset="0"/>
              </a:rPr>
              <a:t>размещаются ребята по 4-5 человек в номерах с видом на море, в которых есть все удобства.</a:t>
            </a:r>
          </a:p>
          <a:p>
            <a:pPr algn="just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Museo Sans Cyrl 900"/>
              <a:cs typeface="Arial" panose="020B0604020202020204" pitchFamily="34" charset="0"/>
            </a:endParaRPr>
          </a:p>
        </p:txBody>
      </p:sp>
      <p:pic>
        <p:nvPicPr>
          <p:cNvPr id="2050" name="Picture 2" descr="\\192.168.200.200\Documents\5. ДЕНИСОВА\Фотографии с флешки. ЮГ\ДЛЯ ПРЕЗЕНТАЦИИ\Морская волна\корпуса\Корпус 1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07504" y="1628800"/>
            <a:ext cx="3168352" cy="2094334"/>
          </a:xfrm>
          <a:prstGeom prst="rect">
            <a:avLst/>
          </a:prstGeom>
          <a:ln>
            <a:solidFill>
              <a:srgbClr val="00FF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8538" y="1165542"/>
            <a:ext cx="3799395" cy="95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useo Sans Cyrl 900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6386" name="Picture 2" descr="https://i.incamp.ru/u/1/332/proryiv-pokoleniya-162-15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60648"/>
            <a:ext cx="4356992" cy="2448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3" descr="\\192.168.200.200\Documents\8. Реклама\Логотипы\morskaya-volna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760" y="5733256"/>
            <a:ext cx="1219240" cy="1224136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67350" y="908720"/>
            <a:ext cx="37993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3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>ДЕТСКИЙ ОЗДОРОВИТЕЛЬНЫЙ ЛАГЕРЬ</a:t>
            </a:r>
            <a:r>
              <a:rPr lang="ru-RU" sz="16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/>
            </a:r>
            <a:br>
              <a:rPr lang="ru-RU" sz="16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</a:br>
            <a:r>
              <a:rPr lang="ru-RU" sz="2500" b="1" i="1" dirty="0" smtClean="0">
                <a:solidFill>
                  <a:srgbClr val="3333FF"/>
                </a:solidFill>
                <a:latin typeface="Museo Sans Cyrl 900" panose="02000000000000000000" pitchFamily="2" charset="-52"/>
              </a:rPr>
              <a:t>«Морская волна»</a:t>
            </a:r>
            <a:endParaRPr lang="ru-RU" sz="2500" b="1" i="1" dirty="0">
              <a:solidFill>
                <a:srgbClr val="3333FF"/>
              </a:solidFill>
              <a:latin typeface="Museo Sans Cyrl 900" panose="02000000000000000000" pitchFamily="2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1623328" cy="720080"/>
          </a:xfrm>
          <a:prstGeom prst="rect">
            <a:avLst/>
          </a:prstGeom>
        </p:spPr>
      </p:pic>
      <p:pic>
        <p:nvPicPr>
          <p:cNvPr id="4099" name="Picture 3" descr="20150407_1704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3933056"/>
            <a:ext cx="2808312" cy="27363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9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10006</TotalTime>
  <Words>768</Words>
  <Application>Microsoft Office PowerPoint</Application>
  <PresentationFormat>Экран (4:3)</PresentationFormat>
  <Paragraphs>92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НАША ГЛАВНАЯ ЗАДАЧА: </vt:lpstr>
      <vt:lpstr>Алгоритмы работы</vt:lpstr>
      <vt:lpstr>КОМПЛЕКСНАЯ ПРОГРАММА «БОЛЬШОЕ ПУТЕШЕСТВИЕ!»</vt:lpstr>
      <vt:lpstr>КОМПЛЕКСНАЯ ПРОГРАММА  «БОЛЬШОЕ ПУТЕШЕСТВИЕ!»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Менеджер</cp:lastModifiedBy>
  <cp:revision>568</cp:revision>
  <dcterms:created xsi:type="dcterms:W3CDTF">2018-07-28T07:16:04Z</dcterms:created>
  <dcterms:modified xsi:type="dcterms:W3CDTF">2019-09-16T14:31:55Z</dcterms:modified>
</cp:coreProperties>
</file>